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58" r:id="rId3"/>
    <p:sldId id="260" r:id="rId4"/>
    <p:sldId id="261" r:id="rId5"/>
    <p:sldId id="262" r:id="rId6"/>
    <p:sldId id="263" r:id="rId7"/>
    <p:sldId id="268" r:id="rId8"/>
    <p:sldId id="265" r:id="rId9"/>
    <p:sldId id="266"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B9C80-DB76-4885-AF6D-0E43DA292742}" type="datetimeFigureOut">
              <a:rPr lang="en-IN" smtClean="0"/>
              <a:t>12-06-2024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391E9-BB73-46D1-B76B-3429C6FC40C9}" type="slidenum">
              <a:rPr lang="en-IN" smtClean="0"/>
              <a:t>‹#›</a:t>
            </a:fld>
            <a:endParaRPr lang="en-IN"/>
          </a:p>
        </p:txBody>
      </p:sp>
    </p:spTree>
    <p:extLst>
      <p:ext uri="{BB962C8B-B14F-4D97-AF65-F5344CB8AC3E}">
        <p14:creationId xmlns:p14="http://schemas.microsoft.com/office/powerpoint/2010/main" val="48614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F839DB9-52F8-4D41-94B4-3F375E4E2C81}" type="slidenum">
              <a:rPr lang="en-IN" smtClean="0"/>
              <a:t>2</a:t>
            </a:fld>
            <a:endParaRPr lang="en-IN"/>
          </a:p>
        </p:txBody>
      </p:sp>
    </p:spTree>
    <p:extLst>
      <p:ext uri="{BB962C8B-B14F-4D97-AF65-F5344CB8AC3E}">
        <p14:creationId xmlns:p14="http://schemas.microsoft.com/office/powerpoint/2010/main" val="105743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F839DB9-52F8-4D41-94B4-3F375E4E2C81}" type="slidenum">
              <a:rPr lang="en-IN" smtClean="0"/>
              <a:t>3</a:t>
            </a:fld>
            <a:endParaRPr lang="en-IN"/>
          </a:p>
        </p:txBody>
      </p:sp>
    </p:spTree>
    <p:extLst>
      <p:ext uri="{BB962C8B-B14F-4D97-AF65-F5344CB8AC3E}">
        <p14:creationId xmlns:p14="http://schemas.microsoft.com/office/powerpoint/2010/main" val="105743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F839DB9-52F8-4D41-94B4-3F375E4E2C81}" type="slidenum">
              <a:rPr lang="en-IN" smtClean="0"/>
              <a:t>4</a:t>
            </a:fld>
            <a:endParaRPr lang="en-IN"/>
          </a:p>
        </p:txBody>
      </p:sp>
    </p:spTree>
    <p:extLst>
      <p:ext uri="{BB962C8B-B14F-4D97-AF65-F5344CB8AC3E}">
        <p14:creationId xmlns:p14="http://schemas.microsoft.com/office/powerpoint/2010/main" val="335835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F839DB9-52F8-4D41-94B4-3F375E4E2C81}" type="slidenum">
              <a:rPr lang="en-IN" smtClean="0"/>
              <a:t>5</a:t>
            </a:fld>
            <a:endParaRPr lang="en-IN"/>
          </a:p>
        </p:txBody>
      </p:sp>
    </p:spTree>
    <p:extLst>
      <p:ext uri="{BB962C8B-B14F-4D97-AF65-F5344CB8AC3E}">
        <p14:creationId xmlns:p14="http://schemas.microsoft.com/office/powerpoint/2010/main" val="361157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F839DB9-52F8-4D41-94B4-3F375E4E2C81}" type="slidenum">
              <a:rPr lang="en-IN" smtClean="0"/>
              <a:t>6</a:t>
            </a:fld>
            <a:endParaRPr lang="en-IN"/>
          </a:p>
        </p:txBody>
      </p:sp>
    </p:spTree>
    <p:extLst>
      <p:ext uri="{BB962C8B-B14F-4D97-AF65-F5344CB8AC3E}">
        <p14:creationId xmlns:p14="http://schemas.microsoft.com/office/powerpoint/2010/main" val="171326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F839DB9-52F8-4D41-94B4-3F375E4E2C81}" type="slidenum">
              <a:rPr lang="en-IN" smtClean="0"/>
              <a:t>7</a:t>
            </a:fld>
            <a:endParaRPr lang="en-IN"/>
          </a:p>
        </p:txBody>
      </p:sp>
    </p:spTree>
    <p:extLst>
      <p:ext uri="{BB962C8B-B14F-4D97-AF65-F5344CB8AC3E}">
        <p14:creationId xmlns:p14="http://schemas.microsoft.com/office/powerpoint/2010/main" val="219696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F839DB9-52F8-4D41-94B4-3F375E4E2C81}" type="slidenum">
              <a:rPr lang="en-IN" smtClean="0"/>
              <a:t>8</a:t>
            </a:fld>
            <a:endParaRPr lang="en-IN"/>
          </a:p>
        </p:txBody>
      </p:sp>
    </p:spTree>
    <p:extLst>
      <p:ext uri="{BB962C8B-B14F-4D97-AF65-F5344CB8AC3E}">
        <p14:creationId xmlns:p14="http://schemas.microsoft.com/office/powerpoint/2010/main" val="78804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490F-AB8F-5861-EF20-3D24403B8B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AC57591-D43E-6CA0-4812-4D38A234E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CC88161-1763-AF31-ADF5-965335DE5730}"/>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5" name="Footer Placeholder 4">
            <a:extLst>
              <a:ext uri="{FF2B5EF4-FFF2-40B4-BE49-F238E27FC236}">
                <a16:creationId xmlns:a16="http://schemas.microsoft.com/office/drawing/2014/main" id="{2B951B7F-FF77-F568-B1B4-A3933A3AE6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8051D10-21C9-7B12-36FE-96BCF8B029BF}"/>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211133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5A73-3F05-8F33-3F16-57DC59474DF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4D11F4B-5497-CF1B-1F9F-80A69F61B9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7DB2BD-CE2F-BA9E-819B-1D428555D5F6}"/>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5" name="Footer Placeholder 4">
            <a:extLst>
              <a:ext uri="{FF2B5EF4-FFF2-40B4-BE49-F238E27FC236}">
                <a16:creationId xmlns:a16="http://schemas.microsoft.com/office/drawing/2014/main" id="{F5B9ABBF-232E-0904-EBBF-76730AC56EC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4698B23-ECF2-CC5C-C383-D600DC1DFC9E}"/>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371254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31434C-B05F-04C3-E85C-7B6EB45D3F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45081B1-E8DD-E26B-58FF-E5484E533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EDCF08-E007-0B92-D68D-FA03A6DC526F}"/>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5" name="Footer Placeholder 4">
            <a:extLst>
              <a:ext uri="{FF2B5EF4-FFF2-40B4-BE49-F238E27FC236}">
                <a16:creationId xmlns:a16="http://schemas.microsoft.com/office/drawing/2014/main" id="{EE09F0F6-C9FB-1B9A-9D36-1A978CE41A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13E715-81D2-C8FD-1638-BB74A1629062}"/>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420314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FEF8-DFF6-FE83-23FA-C8EBB7B958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29B9A9D-8344-089E-C529-4C70558E5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453D53-079C-9B36-6AB3-C4D81F628392}"/>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5" name="Footer Placeholder 4">
            <a:extLst>
              <a:ext uri="{FF2B5EF4-FFF2-40B4-BE49-F238E27FC236}">
                <a16:creationId xmlns:a16="http://schemas.microsoft.com/office/drawing/2014/main" id="{C2725C67-761C-0DBC-5BA9-3382225826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2DE64B-7BED-9F22-A3E9-961F17131A59}"/>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259821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8ED0-B28F-4AB2-172D-B3FAE1736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3BBABBD-9E15-4C42-D0FF-635349AA1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0A9096-B9E2-A8DA-0D88-3DF37708F110}"/>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5" name="Footer Placeholder 4">
            <a:extLst>
              <a:ext uri="{FF2B5EF4-FFF2-40B4-BE49-F238E27FC236}">
                <a16:creationId xmlns:a16="http://schemas.microsoft.com/office/drawing/2014/main" id="{DDB272CD-31EF-841A-5A4E-D27558A7D2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C616E5-432B-1E82-44C7-3AB9C64A4C94}"/>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277189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D2CC1-0860-368A-8AD5-32E0D4E961D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5670A12-F9F2-E425-2A79-AFC7AD8C5C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1F95F12-24BB-6DA6-F47E-DB4E53C4B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E29B050-F4C5-A73C-5F24-4579626FC4E1}"/>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6" name="Footer Placeholder 5">
            <a:extLst>
              <a:ext uri="{FF2B5EF4-FFF2-40B4-BE49-F238E27FC236}">
                <a16:creationId xmlns:a16="http://schemas.microsoft.com/office/drawing/2014/main" id="{C3077C58-A6E5-9D61-8DA6-B89C970E42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9FEA8E-720F-6E50-3310-DFFB8610F0B1}"/>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422491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1529-C895-6E90-2CA6-A389469D499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5C53D3F-A03F-9773-E9D3-BDCB0C91C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A2A841-CB33-846D-5134-3DABDC4108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A064904-0C18-841E-F7D3-DA43460F2B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EB7FF-B343-076B-FB19-21E7B22F6C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3641759-F31E-54A7-529E-8DABAD5B40B6}"/>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8" name="Footer Placeholder 7">
            <a:extLst>
              <a:ext uri="{FF2B5EF4-FFF2-40B4-BE49-F238E27FC236}">
                <a16:creationId xmlns:a16="http://schemas.microsoft.com/office/drawing/2014/main" id="{0BEA5A88-E8D4-D0B0-5A56-1C47859F6F2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FD8465F-242C-5CF4-CC97-B9E6095FE836}"/>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110044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B9A6-2CD6-61DC-FBC6-9BDFBC86975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E80F4D1-79B6-41EA-7F90-BB09545A4424}"/>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4" name="Footer Placeholder 3">
            <a:extLst>
              <a:ext uri="{FF2B5EF4-FFF2-40B4-BE49-F238E27FC236}">
                <a16:creationId xmlns:a16="http://schemas.microsoft.com/office/drawing/2014/main" id="{05907E08-2DC5-A1DB-BA08-414D098B6E9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D63B5D2-AF9D-4512-F8B6-61CCA63702F1}"/>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355918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A50E7-389B-E8D9-8670-2BC1FFFAEB05}"/>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3" name="Footer Placeholder 2">
            <a:extLst>
              <a:ext uri="{FF2B5EF4-FFF2-40B4-BE49-F238E27FC236}">
                <a16:creationId xmlns:a16="http://schemas.microsoft.com/office/drawing/2014/main" id="{B03F4166-9595-ECD9-E2BD-3371DA4CF58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16CE80E-1C0D-C57B-A8E2-D2413CB67AC3}"/>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116319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D801-B308-1E8A-D94F-3B150D26C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D911FD8-AADB-52B1-7E5F-08D820C81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1C040E8-4E0E-CD4D-1363-C090863CC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DE7BF-E882-8ADE-173B-D0A5C18375D2}"/>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6" name="Footer Placeholder 5">
            <a:extLst>
              <a:ext uri="{FF2B5EF4-FFF2-40B4-BE49-F238E27FC236}">
                <a16:creationId xmlns:a16="http://schemas.microsoft.com/office/drawing/2014/main" id="{39309F61-8C6A-5774-FE26-815B57099A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415386-D447-806E-B537-ECC7ADDE8AE1}"/>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341975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AC4B-71CF-A0DE-3B13-522F2E337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5482D67-5A15-C0D3-9A21-965369239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7219EAE-04CA-F33A-5E79-3325178EC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A2BE6-344F-23B2-6D2A-14A5322B31F8}"/>
              </a:ext>
            </a:extLst>
          </p:cNvPr>
          <p:cNvSpPr>
            <a:spLocks noGrp="1"/>
          </p:cNvSpPr>
          <p:nvPr>
            <p:ph type="dt" sz="half" idx="10"/>
          </p:nvPr>
        </p:nvSpPr>
        <p:spPr/>
        <p:txBody>
          <a:bodyPr/>
          <a:lstStyle/>
          <a:p>
            <a:fld id="{B2C2A667-69CB-4B84-B551-2D1AD6F2C3CA}" type="datetimeFigureOut">
              <a:rPr lang="en-IN" smtClean="0"/>
              <a:t>12-06-2024</a:t>
            </a:fld>
            <a:endParaRPr lang="en-IN"/>
          </a:p>
        </p:txBody>
      </p:sp>
      <p:sp>
        <p:nvSpPr>
          <p:cNvPr id="6" name="Footer Placeholder 5">
            <a:extLst>
              <a:ext uri="{FF2B5EF4-FFF2-40B4-BE49-F238E27FC236}">
                <a16:creationId xmlns:a16="http://schemas.microsoft.com/office/drawing/2014/main" id="{C44CBAC3-9FC2-5D3C-4337-5C7C268A162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543A634-7E20-986E-CBDA-2AB0B3B67919}"/>
              </a:ext>
            </a:extLst>
          </p:cNvPr>
          <p:cNvSpPr>
            <a:spLocks noGrp="1"/>
          </p:cNvSpPr>
          <p:nvPr>
            <p:ph type="sldNum" sz="quarter" idx="12"/>
          </p:nvPr>
        </p:nvSpPr>
        <p:spPr/>
        <p:txBody>
          <a:bodyPr/>
          <a:lstStyle/>
          <a:p>
            <a:fld id="{1D7890F2-D8AA-418B-990B-2BFF40E028C2}" type="slidenum">
              <a:rPr lang="en-IN" smtClean="0"/>
              <a:t>‹#›</a:t>
            </a:fld>
            <a:endParaRPr lang="en-IN"/>
          </a:p>
        </p:txBody>
      </p:sp>
    </p:spTree>
    <p:extLst>
      <p:ext uri="{BB962C8B-B14F-4D97-AF65-F5344CB8AC3E}">
        <p14:creationId xmlns:p14="http://schemas.microsoft.com/office/powerpoint/2010/main" val="117178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646AC-49A9-E8A1-CC7B-C969DA0C3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0617237-9BD0-7B0C-372B-FE250FC65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C3D7F1-4A58-8342-396C-C79E45AE2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2A667-69CB-4B84-B551-2D1AD6F2C3CA}" type="datetimeFigureOut">
              <a:rPr lang="en-IN" smtClean="0"/>
              <a:t>12-06-2024</a:t>
            </a:fld>
            <a:endParaRPr lang="en-IN"/>
          </a:p>
        </p:txBody>
      </p:sp>
      <p:sp>
        <p:nvSpPr>
          <p:cNvPr id="5" name="Footer Placeholder 4">
            <a:extLst>
              <a:ext uri="{FF2B5EF4-FFF2-40B4-BE49-F238E27FC236}">
                <a16:creationId xmlns:a16="http://schemas.microsoft.com/office/drawing/2014/main" id="{F99276E2-A3D7-6D43-E20E-465A332B2E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BE2180A-003E-B848-3121-3F7280B12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890F2-D8AA-418B-990B-2BFF40E028C2}" type="slidenum">
              <a:rPr lang="en-IN" smtClean="0"/>
              <a:t>‹#›</a:t>
            </a:fld>
            <a:endParaRPr lang="en-IN"/>
          </a:p>
        </p:txBody>
      </p:sp>
    </p:spTree>
    <p:extLst>
      <p:ext uri="{BB962C8B-B14F-4D97-AF65-F5344CB8AC3E}">
        <p14:creationId xmlns:p14="http://schemas.microsoft.com/office/powerpoint/2010/main" val="421475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uol.ac.cy/"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mailto:education@seaandbeyond.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48E00-15A3-6F95-1E37-431D483E2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 y="17198"/>
            <a:ext cx="12193646" cy="6858000"/>
          </a:xfrm>
          <a:prstGeom prst="rect">
            <a:avLst/>
          </a:prstGeom>
        </p:spPr>
      </p:pic>
      <p:sp>
        <p:nvSpPr>
          <p:cNvPr id="4" name="Rectangle 3">
            <a:extLst>
              <a:ext uri="{FF2B5EF4-FFF2-40B4-BE49-F238E27FC236}">
                <a16:creationId xmlns:a16="http://schemas.microsoft.com/office/drawing/2014/main" id="{7C6F2C1D-0935-765D-6F15-41F884DA81A2}"/>
              </a:ext>
            </a:extLst>
          </p:cNvPr>
          <p:cNvSpPr/>
          <p:nvPr/>
        </p:nvSpPr>
        <p:spPr>
          <a:xfrm>
            <a:off x="-121024" y="4597029"/>
            <a:ext cx="8389187" cy="707886"/>
          </a:xfrm>
          <a:prstGeom prst="rect">
            <a:avLst/>
          </a:prstGeom>
          <a:noFill/>
        </p:spPr>
        <p:txBody>
          <a:bodyPr wrap="square" lIns="91440" tIns="45720" rIns="91440" bIns="45720">
            <a:spAutoFit/>
          </a:bodyPr>
          <a:lstStyle/>
          <a:p>
            <a:pPr algn="ctr"/>
            <a:r>
              <a:rPr lang="en-US" sz="4000" b="1" dirty="0">
                <a:ln w="0"/>
                <a:solidFill>
                  <a:schemeClr val="bg1"/>
                </a:solidFill>
                <a:latin typeface="+mj-lt"/>
              </a:rPr>
              <a:t>University of Limassol – Cyprus  </a:t>
            </a:r>
            <a:endParaRPr lang="en-US" sz="4000" b="1" cap="none" spc="0" dirty="0">
              <a:ln w="0"/>
              <a:solidFill>
                <a:schemeClr val="bg1"/>
              </a:solidFill>
              <a:latin typeface="+mj-lt"/>
            </a:endParaRPr>
          </a:p>
        </p:txBody>
      </p:sp>
      <p:cxnSp>
        <p:nvCxnSpPr>
          <p:cNvPr id="9" name="Straight Connector 8">
            <a:extLst>
              <a:ext uri="{FF2B5EF4-FFF2-40B4-BE49-F238E27FC236}">
                <a16:creationId xmlns:a16="http://schemas.microsoft.com/office/drawing/2014/main" id="{D04DCA8C-1AC3-F0BA-AA7A-A74082A70CAD}"/>
              </a:ext>
            </a:extLst>
          </p:cNvPr>
          <p:cNvCxnSpPr>
            <a:cxnSpLocks/>
          </p:cNvCxnSpPr>
          <p:nvPr/>
        </p:nvCxnSpPr>
        <p:spPr>
          <a:xfrm>
            <a:off x="116338" y="5513293"/>
            <a:ext cx="906800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B6C2D92-3E82-EF54-592D-264B260D8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851" y="5637408"/>
            <a:ext cx="1665877" cy="935920"/>
          </a:xfrm>
          <a:prstGeom prst="rect">
            <a:avLst/>
          </a:prstGeom>
        </p:spPr>
      </p:pic>
      <p:sp>
        <p:nvSpPr>
          <p:cNvPr id="2" name="Rectangle 1">
            <a:extLst>
              <a:ext uri="{FF2B5EF4-FFF2-40B4-BE49-F238E27FC236}">
                <a16:creationId xmlns:a16="http://schemas.microsoft.com/office/drawing/2014/main" id="{AD86ABD9-1C4F-1458-2293-39BF9F15BB52}"/>
              </a:ext>
            </a:extLst>
          </p:cNvPr>
          <p:cNvSpPr/>
          <p:nvPr/>
        </p:nvSpPr>
        <p:spPr>
          <a:xfrm>
            <a:off x="121033" y="5622867"/>
            <a:ext cx="8008532" cy="646331"/>
          </a:xfrm>
          <a:prstGeom prst="rect">
            <a:avLst/>
          </a:prstGeom>
          <a:noFill/>
        </p:spPr>
        <p:txBody>
          <a:bodyPr wrap="square" lIns="91440" tIns="45720" rIns="91440" bIns="45720">
            <a:spAutoFit/>
          </a:bodyPr>
          <a:lstStyle/>
          <a:p>
            <a:pPr algn="ctr"/>
            <a:r>
              <a:rPr lang="en-US" sz="3600" dirty="0" err="1">
                <a:ln w="0"/>
                <a:solidFill>
                  <a:schemeClr val="bg1"/>
                </a:solidFill>
                <a:effectLst>
                  <a:outerShdw blurRad="38100" dist="19050" dir="2700000" algn="tl" rotWithShape="0">
                    <a:schemeClr val="dk1">
                      <a:alpha val="40000"/>
                    </a:schemeClr>
                  </a:outerShdw>
                </a:effectLst>
              </a:rPr>
              <a:t>Msc</a:t>
            </a:r>
            <a:r>
              <a:rPr lang="en-US" sz="3600" dirty="0">
                <a:ln w="0"/>
                <a:solidFill>
                  <a:schemeClr val="bg1"/>
                </a:solidFill>
                <a:effectLst>
                  <a:outerShdw blurRad="38100" dist="19050" dir="2700000" algn="tl" rotWithShape="0">
                    <a:schemeClr val="dk1">
                      <a:alpha val="40000"/>
                    </a:schemeClr>
                  </a:outerShdw>
                </a:effectLst>
              </a:rPr>
              <a:t> Shipping Operations &amp; Management</a:t>
            </a:r>
            <a:endParaRPr lang="en-US" sz="3600" b="0" cap="none" spc="0" dirty="0">
              <a:ln w="0"/>
              <a:solidFill>
                <a:schemeClr val="bg1"/>
              </a:solidFill>
              <a:effectLst>
                <a:outerShdw blurRad="38100" dist="19050" dir="2700000" algn="tl" rotWithShape="0">
                  <a:schemeClr val="dk1">
                    <a:alpha val="40000"/>
                  </a:schemeClr>
                </a:outerShdw>
              </a:effectLst>
            </a:endParaRPr>
          </a:p>
        </p:txBody>
      </p:sp>
      <p:pic>
        <p:nvPicPr>
          <p:cNvPr id="6" name="Picture 5">
            <a:extLst>
              <a:ext uri="{FF2B5EF4-FFF2-40B4-BE49-F238E27FC236}">
                <a16:creationId xmlns:a16="http://schemas.microsoft.com/office/drawing/2014/main" id="{01F40B9B-F1E1-69C6-B891-B9C947B83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0687" y="5513293"/>
            <a:ext cx="1704975" cy="1060035"/>
          </a:xfrm>
          <a:prstGeom prst="rect">
            <a:avLst/>
          </a:prstGeom>
        </p:spPr>
      </p:pic>
      <p:sp>
        <p:nvSpPr>
          <p:cNvPr id="7" name="AutoShape 2">
            <a:hlinkClick r:id="rId5"/>
            <a:extLst>
              <a:ext uri="{FF2B5EF4-FFF2-40B4-BE49-F238E27FC236}">
                <a16:creationId xmlns:a16="http://schemas.microsoft.com/office/drawing/2014/main" id="{3C708429-FFD0-BC28-A0E1-0D10D73CF5CC}"/>
              </a:ext>
            </a:extLst>
          </p:cNvPr>
          <p:cNvSpPr>
            <a:spLocks noChangeAspect="1" noChangeArrowheads="1"/>
          </p:cNvSpPr>
          <p:nvPr/>
        </p:nvSpPr>
        <p:spPr bwMode="auto">
          <a:xfrm>
            <a:off x="5022271" y="3107637"/>
            <a:ext cx="222885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79006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48E00-15A3-6F95-1E37-431D483E2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 y="12640"/>
            <a:ext cx="12193646" cy="6858000"/>
          </a:xfrm>
          <a:prstGeom prst="rect">
            <a:avLst/>
          </a:prstGeom>
        </p:spPr>
      </p:pic>
      <p:pic>
        <p:nvPicPr>
          <p:cNvPr id="15" name="Picture 14">
            <a:extLst>
              <a:ext uri="{FF2B5EF4-FFF2-40B4-BE49-F238E27FC236}">
                <a16:creationId xmlns:a16="http://schemas.microsoft.com/office/drawing/2014/main" id="{5CB0B41E-8356-4F29-BFA1-76287D303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897" y="1028303"/>
            <a:ext cx="1594389" cy="891250"/>
          </a:xfrm>
          <a:prstGeom prst="rect">
            <a:avLst/>
          </a:prstGeom>
        </p:spPr>
      </p:pic>
      <p:pic>
        <p:nvPicPr>
          <p:cNvPr id="26" name="Picture 25">
            <a:extLst>
              <a:ext uri="{FF2B5EF4-FFF2-40B4-BE49-F238E27FC236}">
                <a16:creationId xmlns:a16="http://schemas.microsoft.com/office/drawing/2014/main" id="{6B6C2D92-3E82-EF54-592D-264B260D8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956" y="966097"/>
            <a:ext cx="1807813" cy="1015662"/>
          </a:xfrm>
          <a:prstGeom prst="rect">
            <a:avLst/>
          </a:prstGeom>
        </p:spPr>
      </p:pic>
      <p:sp>
        <p:nvSpPr>
          <p:cNvPr id="7" name="TextBox 6">
            <a:extLst>
              <a:ext uri="{FF2B5EF4-FFF2-40B4-BE49-F238E27FC236}">
                <a16:creationId xmlns:a16="http://schemas.microsoft.com/office/drawing/2014/main" id="{E42EC144-EBBB-6C6C-7BB1-93364ADA3ABF}"/>
              </a:ext>
            </a:extLst>
          </p:cNvPr>
          <p:cNvSpPr txBox="1"/>
          <p:nvPr/>
        </p:nvSpPr>
        <p:spPr>
          <a:xfrm>
            <a:off x="7745828" y="12640"/>
            <a:ext cx="4375723" cy="1015663"/>
          </a:xfrm>
          <a:prstGeom prst="rect">
            <a:avLst/>
          </a:prstGeom>
          <a:noFill/>
        </p:spPr>
        <p:txBody>
          <a:bodyPr wrap="square">
            <a:spAutoFit/>
          </a:bodyPr>
          <a:lstStyle/>
          <a:p>
            <a:r>
              <a:rPr lang="en-IN" sz="6000" u="sng" dirty="0">
                <a:solidFill>
                  <a:schemeClr val="bg1"/>
                </a:solidFill>
              </a:rPr>
              <a:t>Thank You!!!</a:t>
            </a:r>
          </a:p>
        </p:txBody>
      </p:sp>
    </p:spTree>
    <p:extLst>
      <p:ext uri="{BB962C8B-B14F-4D97-AF65-F5344CB8AC3E}">
        <p14:creationId xmlns:p14="http://schemas.microsoft.com/office/powerpoint/2010/main" val="282430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66268B36-FAB3-4004-A9A4-F626E3F50057}"/>
              </a:ext>
            </a:extLst>
          </p:cNvPr>
          <p:cNvSpPr txBox="1"/>
          <p:nvPr/>
        </p:nvSpPr>
        <p:spPr>
          <a:xfrm>
            <a:off x="3046751" y="3248081"/>
            <a:ext cx="6093500" cy="369332"/>
          </a:xfrm>
          <a:prstGeom prst="rect">
            <a:avLst/>
          </a:prstGeom>
          <a:noFill/>
        </p:spPr>
        <p:txBody>
          <a:bodyPr wrap="square">
            <a:spAutoFit/>
          </a:bodyPr>
          <a:lstStyle/>
          <a:p>
            <a:endParaRPr lang="en-IN" dirty="0"/>
          </a:p>
        </p:txBody>
      </p:sp>
      <p:sp>
        <p:nvSpPr>
          <p:cNvPr id="3" name="TextBox 2">
            <a:extLst>
              <a:ext uri="{FF2B5EF4-FFF2-40B4-BE49-F238E27FC236}">
                <a16:creationId xmlns:a16="http://schemas.microsoft.com/office/drawing/2014/main" id="{D24C420B-B0FF-E3D1-3F3B-477BB663F6CD}"/>
              </a:ext>
            </a:extLst>
          </p:cNvPr>
          <p:cNvSpPr txBox="1"/>
          <p:nvPr/>
        </p:nvSpPr>
        <p:spPr>
          <a:xfrm>
            <a:off x="227353" y="201489"/>
            <a:ext cx="6093500" cy="646331"/>
          </a:xfrm>
          <a:prstGeom prst="rect">
            <a:avLst/>
          </a:prstGeom>
          <a:noFill/>
        </p:spPr>
        <p:txBody>
          <a:bodyPr wrap="square">
            <a:spAutoFit/>
          </a:bodyPr>
          <a:lstStyle/>
          <a:p>
            <a:r>
              <a:rPr lang="en-IN" sz="3600" b="1" u="sng" dirty="0">
                <a:solidFill>
                  <a:srgbClr val="002060"/>
                </a:solidFill>
                <a:latin typeface="Arial" panose="020B0604020202020204" pitchFamily="34" charset="0"/>
                <a:cs typeface="Arial" panose="020B0604020202020204" pitchFamily="34" charset="0"/>
              </a:rPr>
              <a:t>Introduction</a:t>
            </a:r>
            <a:r>
              <a:rPr lang="en-IN" sz="3600" b="1" dirty="0">
                <a:solidFill>
                  <a:srgbClr val="002060"/>
                </a:solidFill>
                <a:latin typeface="Arial" panose="020B0604020202020204" pitchFamily="34" charset="0"/>
                <a:cs typeface="Arial" panose="020B0604020202020204" pitchFamily="34" charset="0"/>
              </a:rPr>
              <a:t>:-</a:t>
            </a:r>
            <a:endParaRPr lang="en-IN" sz="3600"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CB1F027-7AB4-210D-5D86-740AB7EDC632}"/>
              </a:ext>
            </a:extLst>
          </p:cNvPr>
          <p:cNvSpPr txBox="1"/>
          <p:nvPr/>
        </p:nvSpPr>
        <p:spPr>
          <a:xfrm>
            <a:off x="231099" y="1143500"/>
            <a:ext cx="6907965" cy="2246769"/>
          </a:xfrm>
          <a:prstGeom prst="rect">
            <a:avLst/>
          </a:prstGeom>
          <a:noFill/>
        </p:spPr>
        <p:txBody>
          <a:bodyPr wrap="square">
            <a:spAutoFit/>
          </a:bodyPr>
          <a:lstStyle/>
          <a:p>
            <a:pPr algn="just"/>
            <a:r>
              <a:rPr lang="en-US" sz="2000" b="0" i="0" dirty="0">
                <a:effectLst/>
                <a:latin typeface="Open Sans" panose="020B0606030504020204" pitchFamily="34" charset="0"/>
              </a:rPr>
              <a:t>The University of Limassol was established in 1990 by a group of business leaders and a team of prominent academics representing some of the world’s top business schools. Our aim has been to draw on the best teachers in graduate management education irrespective of location and make their talent and experience available in Cyprus.</a:t>
            </a:r>
            <a:endParaRPr lang="en-IN" sz="2000" dirty="0"/>
          </a:p>
        </p:txBody>
      </p:sp>
      <p:pic>
        <p:nvPicPr>
          <p:cNvPr id="2" name="Picture 1">
            <a:extLst>
              <a:ext uri="{FF2B5EF4-FFF2-40B4-BE49-F238E27FC236}">
                <a16:creationId xmlns:a16="http://schemas.microsoft.com/office/drawing/2014/main" id="{1681794B-A83A-2337-0741-D9B61F8A99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
        <p:nvSpPr>
          <p:cNvPr id="11" name="TextBox 10">
            <a:extLst>
              <a:ext uri="{FF2B5EF4-FFF2-40B4-BE49-F238E27FC236}">
                <a16:creationId xmlns:a16="http://schemas.microsoft.com/office/drawing/2014/main" id="{7C4E7F4F-D362-B07B-296A-0E58E64CC2A2}"/>
              </a:ext>
            </a:extLst>
          </p:cNvPr>
          <p:cNvSpPr txBox="1"/>
          <p:nvPr/>
        </p:nvSpPr>
        <p:spPr>
          <a:xfrm>
            <a:off x="227352" y="3875289"/>
            <a:ext cx="6907965" cy="1938992"/>
          </a:xfrm>
          <a:prstGeom prst="rect">
            <a:avLst/>
          </a:prstGeom>
          <a:noFill/>
        </p:spPr>
        <p:txBody>
          <a:bodyPr wrap="square">
            <a:spAutoFit/>
          </a:bodyPr>
          <a:lstStyle/>
          <a:p>
            <a:pPr algn="just"/>
            <a:r>
              <a:rPr lang="en-US" sz="2000" b="0" i="0" dirty="0">
                <a:effectLst/>
                <a:latin typeface="Open Sans" panose="020B0606030504020204" pitchFamily="34" charset="0"/>
              </a:rPr>
              <a:t>The MSc in Shipping Operations &amp; Management is unique, innovative, and global by design, world-class in quality and affordable in cost. The program is unique in the region and possibly globally in being designed to cater to the needs of participants and employers through purely shipping-related courses.</a:t>
            </a:r>
            <a:endParaRPr lang="en-IN" sz="2000" dirty="0"/>
          </a:p>
        </p:txBody>
      </p:sp>
      <p:pic>
        <p:nvPicPr>
          <p:cNvPr id="14" name="Picture 13">
            <a:extLst>
              <a:ext uri="{FF2B5EF4-FFF2-40B4-BE49-F238E27FC236}">
                <a16:creationId xmlns:a16="http://schemas.microsoft.com/office/drawing/2014/main" id="{772412F0-BD8F-C9D3-778C-A9A2E2D09CDF}"/>
              </a:ext>
            </a:extLst>
          </p:cNvPr>
          <p:cNvPicPr>
            <a:picLocks noChangeAspect="1"/>
          </p:cNvPicPr>
          <p:nvPr/>
        </p:nvPicPr>
        <p:blipFill rotWithShape="1">
          <a:blip r:embed="rId5">
            <a:extLst>
              <a:ext uri="{28A0092B-C50C-407E-A947-70E740481C1C}">
                <a14:useLocalDpi xmlns:a14="http://schemas.microsoft.com/office/drawing/2010/main" val="0"/>
              </a:ext>
            </a:extLst>
          </a:blip>
          <a:srcRect l="11365" r="12429"/>
          <a:stretch/>
        </p:blipFill>
        <p:spPr>
          <a:xfrm>
            <a:off x="7365322" y="865794"/>
            <a:ext cx="4364479" cy="5352626"/>
          </a:xfrm>
          <a:prstGeom prst="rect">
            <a:avLst/>
          </a:prstGeom>
        </p:spPr>
      </p:pic>
    </p:spTree>
    <p:extLst>
      <p:ext uri="{BB962C8B-B14F-4D97-AF65-F5344CB8AC3E}">
        <p14:creationId xmlns:p14="http://schemas.microsoft.com/office/powerpoint/2010/main" val="375051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66268B36-FAB3-4004-A9A4-F626E3F50057}"/>
              </a:ext>
            </a:extLst>
          </p:cNvPr>
          <p:cNvSpPr txBox="1"/>
          <p:nvPr/>
        </p:nvSpPr>
        <p:spPr>
          <a:xfrm>
            <a:off x="3046751" y="3248081"/>
            <a:ext cx="6093500" cy="369332"/>
          </a:xfrm>
          <a:prstGeom prst="rect">
            <a:avLst/>
          </a:prstGeom>
          <a:noFill/>
        </p:spPr>
        <p:txBody>
          <a:bodyPr wrap="square">
            <a:spAutoFit/>
          </a:bodyPr>
          <a:lstStyle/>
          <a:p>
            <a:endParaRPr lang="en-IN" dirty="0"/>
          </a:p>
        </p:txBody>
      </p:sp>
      <p:sp>
        <p:nvSpPr>
          <p:cNvPr id="3" name="TextBox 2">
            <a:extLst>
              <a:ext uri="{FF2B5EF4-FFF2-40B4-BE49-F238E27FC236}">
                <a16:creationId xmlns:a16="http://schemas.microsoft.com/office/drawing/2014/main" id="{D24C420B-B0FF-E3D1-3F3B-477BB663F6CD}"/>
              </a:ext>
            </a:extLst>
          </p:cNvPr>
          <p:cNvSpPr txBox="1"/>
          <p:nvPr/>
        </p:nvSpPr>
        <p:spPr>
          <a:xfrm>
            <a:off x="231099" y="245155"/>
            <a:ext cx="6093500" cy="646331"/>
          </a:xfrm>
          <a:prstGeom prst="rect">
            <a:avLst/>
          </a:prstGeom>
          <a:noFill/>
        </p:spPr>
        <p:txBody>
          <a:bodyPr wrap="square">
            <a:spAutoFit/>
          </a:bodyPr>
          <a:lstStyle/>
          <a:p>
            <a:r>
              <a:rPr lang="en-IN" sz="3600" b="1" u="sng" dirty="0">
                <a:solidFill>
                  <a:srgbClr val="002060"/>
                </a:solidFill>
                <a:latin typeface="Arial" panose="020B0604020202020204" pitchFamily="34" charset="0"/>
                <a:cs typeface="Arial" panose="020B0604020202020204" pitchFamily="34" charset="0"/>
              </a:rPr>
              <a:t>Facts &amp; Figures - </a:t>
            </a:r>
            <a:endParaRPr lang="en-IN" sz="3600" u="sng"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22F8F8F-38C1-D9E2-53FF-9ACBFEBA53FD}"/>
              </a:ext>
            </a:extLst>
          </p:cNvPr>
          <p:cNvSpPr txBox="1"/>
          <p:nvPr/>
        </p:nvSpPr>
        <p:spPr>
          <a:xfrm>
            <a:off x="373213" y="1234223"/>
            <a:ext cx="7603433" cy="523220"/>
          </a:xfrm>
          <a:prstGeom prst="rect">
            <a:avLst/>
          </a:prstGeom>
          <a:noFill/>
        </p:spPr>
        <p:txBody>
          <a:bodyPr wrap="square">
            <a:spAutoFit/>
          </a:bodyPr>
          <a:lstStyle/>
          <a:p>
            <a:r>
              <a:rPr lang="en-US" sz="2800" b="1" u="sng" dirty="0"/>
              <a:t>MSc in Shipping Operations &amp; </a:t>
            </a:r>
            <a:r>
              <a:rPr lang="en-US" sz="2800" b="1" u="sng" dirty="0" err="1"/>
              <a:t>Managment</a:t>
            </a:r>
            <a:endParaRPr lang="en-IN" sz="2800" b="1" u="sng" dirty="0"/>
          </a:p>
        </p:txBody>
      </p:sp>
      <p:sp>
        <p:nvSpPr>
          <p:cNvPr id="14" name="TextBox 13">
            <a:extLst>
              <a:ext uri="{FF2B5EF4-FFF2-40B4-BE49-F238E27FC236}">
                <a16:creationId xmlns:a16="http://schemas.microsoft.com/office/drawing/2014/main" id="{34E8F36D-7986-13DD-066C-B83D84C3FAA9}"/>
              </a:ext>
            </a:extLst>
          </p:cNvPr>
          <p:cNvSpPr txBox="1"/>
          <p:nvPr/>
        </p:nvSpPr>
        <p:spPr>
          <a:xfrm>
            <a:off x="231099" y="2056979"/>
            <a:ext cx="7603433" cy="4708981"/>
          </a:xfrm>
          <a:prstGeom prst="rect">
            <a:avLst/>
          </a:prstGeom>
          <a:noFill/>
        </p:spPr>
        <p:txBody>
          <a:bodyPr wrap="square">
            <a:spAutoFit/>
          </a:bodyPr>
          <a:lstStyle/>
          <a:p>
            <a:pPr marL="285750" indent="-285750">
              <a:buFont typeface="Wingdings" panose="05000000000000000000" pitchFamily="2" charset="2"/>
              <a:buChar char="v"/>
            </a:pPr>
            <a:r>
              <a:rPr lang="en-US" sz="2800" b="1" dirty="0"/>
              <a:t>Duration:- </a:t>
            </a:r>
            <a:r>
              <a:rPr lang="en-US" sz="2800" dirty="0"/>
              <a:t>15 months</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b="1" dirty="0"/>
              <a:t>Fees:- </a:t>
            </a:r>
            <a:r>
              <a:rPr lang="en-IN" sz="2800" dirty="0"/>
              <a:t>€8,000</a:t>
            </a:r>
          </a:p>
          <a:p>
            <a:pPr marL="285750" indent="-285750">
              <a:buFont typeface="Wingdings" panose="05000000000000000000" pitchFamily="2" charset="2"/>
              <a:buChar char="v"/>
            </a:pPr>
            <a:endParaRPr lang="en-IN" sz="2800" dirty="0"/>
          </a:p>
          <a:p>
            <a:pPr marL="285750" indent="-285750">
              <a:buFont typeface="Wingdings" panose="05000000000000000000" pitchFamily="2" charset="2"/>
              <a:buChar char="v"/>
            </a:pPr>
            <a:r>
              <a:rPr lang="en-US" sz="2800" b="1" dirty="0"/>
              <a:t>Start date:- March and Sept</a:t>
            </a:r>
            <a:r>
              <a:rPr lang="en-US" sz="2800" dirty="0"/>
              <a:t> Twice every Year</a:t>
            </a:r>
          </a:p>
          <a:p>
            <a:pPr marL="285750" indent="-285750">
              <a:buFont typeface="Wingdings" panose="05000000000000000000" pitchFamily="2" charset="2"/>
              <a:buChar char="v"/>
            </a:pPr>
            <a:endParaRPr lang="en-US" sz="2800" dirty="0"/>
          </a:p>
          <a:p>
            <a:pPr marL="285750" indent="-285750">
              <a:buFont typeface="Wingdings" panose="05000000000000000000" pitchFamily="2" charset="2"/>
              <a:buChar char="v"/>
            </a:pPr>
            <a:r>
              <a:rPr lang="en-US" sz="2800" b="1" dirty="0"/>
              <a:t>Mode of conduct:- </a:t>
            </a:r>
            <a:r>
              <a:rPr lang="en-IN" sz="2800" b="0" i="0" u="none" strike="noStrike" dirty="0">
                <a:solidFill>
                  <a:srgbClr val="000000"/>
                </a:solidFill>
                <a:effectLst/>
                <a:latin typeface="Calibri" panose="020F0502020204030204" pitchFamily="34" charset="0"/>
              </a:rPr>
              <a:t>Online</a:t>
            </a:r>
          </a:p>
          <a:p>
            <a:pPr marL="285750" indent="-285750">
              <a:buFont typeface="Wingdings" panose="05000000000000000000" pitchFamily="2" charset="2"/>
              <a:buChar char="v"/>
            </a:pPr>
            <a:endParaRPr lang="en-US" sz="2800" b="1" dirty="0"/>
          </a:p>
          <a:p>
            <a:pPr marL="285750" indent="-285750">
              <a:buFont typeface="Wingdings" panose="05000000000000000000" pitchFamily="2" charset="2"/>
              <a:buChar char="v"/>
            </a:pPr>
            <a:r>
              <a:rPr lang="en-US" sz="2800" b="1" dirty="0"/>
              <a:t>Number of nationalities:- </a:t>
            </a:r>
            <a:r>
              <a:rPr lang="en-US" sz="2800" dirty="0"/>
              <a:t>Worldwide</a:t>
            </a:r>
          </a:p>
          <a:p>
            <a:br>
              <a:rPr lang="en-US" sz="2400" dirty="0"/>
            </a:br>
            <a:r>
              <a:rPr lang="en-US" sz="2400" dirty="0"/>
              <a:t>                  </a:t>
            </a:r>
            <a:endParaRPr lang="en-IN" sz="2400" b="1" dirty="0"/>
          </a:p>
        </p:txBody>
      </p:sp>
      <p:pic>
        <p:nvPicPr>
          <p:cNvPr id="16" name="Picture 15">
            <a:extLst>
              <a:ext uri="{FF2B5EF4-FFF2-40B4-BE49-F238E27FC236}">
                <a16:creationId xmlns:a16="http://schemas.microsoft.com/office/drawing/2014/main" id="{FEB04125-D009-4FC8-4A69-041B043DE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743" y="847820"/>
            <a:ext cx="4301906" cy="5102814"/>
          </a:xfrm>
          <a:prstGeom prst="rect">
            <a:avLst/>
          </a:prstGeom>
        </p:spPr>
      </p:pic>
      <p:pic>
        <p:nvPicPr>
          <p:cNvPr id="2" name="Picture 1">
            <a:extLst>
              <a:ext uri="{FF2B5EF4-FFF2-40B4-BE49-F238E27FC236}">
                <a16:creationId xmlns:a16="http://schemas.microsoft.com/office/drawing/2014/main" id="{8B4E306B-847B-79C7-7F72-8BC2F79A85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Tree>
    <p:extLst>
      <p:ext uri="{BB962C8B-B14F-4D97-AF65-F5344CB8AC3E}">
        <p14:creationId xmlns:p14="http://schemas.microsoft.com/office/powerpoint/2010/main" val="57176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66268B36-FAB3-4004-A9A4-F626E3F50057}"/>
              </a:ext>
            </a:extLst>
          </p:cNvPr>
          <p:cNvSpPr txBox="1"/>
          <p:nvPr/>
        </p:nvSpPr>
        <p:spPr>
          <a:xfrm>
            <a:off x="3046751" y="3248081"/>
            <a:ext cx="6093500" cy="369332"/>
          </a:xfrm>
          <a:prstGeom prst="rect">
            <a:avLst/>
          </a:prstGeom>
          <a:noFill/>
        </p:spPr>
        <p:txBody>
          <a:bodyPr wrap="square">
            <a:spAutoFit/>
          </a:bodyPr>
          <a:lstStyle/>
          <a:p>
            <a:endParaRPr lang="en-IN" dirty="0"/>
          </a:p>
        </p:txBody>
      </p:sp>
      <p:sp>
        <p:nvSpPr>
          <p:cNvPr id="3" name="TextBox 2">
            <a:extLst>
              <a:ext uri="{FF2B5EF4-FFF2-40B4-BE49-F238E27FC236}">
                <a16:creationId xmlns:a16="http://schemas.microsoft.com/office/drawing/2014/main" id="{D24C420B-B0FF-E3D1-3F3B-477BB663F6CD}"/>
              </a:ext>
            </a:extLst>
          </p:cNvPr>
          <p:cNvSpPr txBox="1"/>
          <p:nvPr/>
        </p:nvSpPr>
        <p:spPr>
          <a:xfrm>
            <a:off x="176156" y="201489"/>
            <a:ext cx="6093500" cy="646331"/>
          </a:xfrm>
          <a:prstGeom prst="rect">
            <a:avLst/>
          </a:prstGeom>
          <a:noFill/>
        </p:spPr>
        <p:txBody>
          <a:bodyPr wrap="square">
            <a:spAutoFit/>
          </a:bodyPr>
          <a:lstStyle/>
          <a:p>
            <a:r>
              <a:rPr lang="en-IN" sz="3600" b="1" u="sng" dirty="0">
                <a:solidFill>
                  <a:srgbClr val="002060"/>
                </a:solidFill>
                <a:latin typeface="Arial" panose="020B0604020202020204" pitchFamily="34" charset="0"/>
                <a:cs typeface="Arial" panose="020B0604020202020204" pitchFamily="34" charset="0"/>
              </a:rPr>
              <a:t>Course Details:-</a:t>
            </a:r>
            <a:endParaRPr lang="en-IN" sz="3600" u="sng"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F62EBAB-B27E-8638-FC4E-19DB4538386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
        <p:nvSpPr>
          <p:cNvPr id="11" name="TextBox 10">
            <a:extLst>
              <a:ext uri="{FF2B5EF4-FFF2-40B4-BE49-F238E27FC236}">
                <a16:creationId xmlns:a16="http://schemas.microsoft.com/office/drawing/2014/main" id="{B4D28724-1900-A38D-4397-3B0F0B048F5D}"/>
              </a:ext>
            </a:extLst>
          </p:cNvPr>
          <p:cNvSpPr txBox="1"/>
          <p:nvPr/>
        </p:nvSpPr>
        <p:spPr>
          <a:xfrm>
            <a:off x="0" y="1237075"/>
            <a:ext cx="9976268" cy="4247317"/>
          </a:xfrm>
          <a:prstGeom prst="rect">
            <a:avLst/>
          </a:prstGeom>
          <a:noFill/>
        </p:spPr>
        <p:txBody>
          <a:bodyPr wrap="square">
            <a:spAutoFit/>
          </a:bodyPr>
          <a:lstStyle/>
          <a:p>
            <a:pPr marL="285750" indent="-285750" algn="just">
              <a:buFont typeface="Wingdings" panose="05000000000000000000" pitchFamily="2" charset="2"/>
              <a:buChar char="Ø"/>
            </a:pPr>
            <a:r>
              <a:rPr lang="en-US" b="1" i="0" dirty="0">
                <a:effectLst/>
                <a:latin typeface="Open Sans" panose="020B0606030504020204" pitchFamily="34" charset="0"/>
              </a:rPr>
              <a:t>Maritime and shipping economics</a:t>
            </a:r>
            <a:r>
              <a:rPr lang="en-US" b="0" i="0" dirty="0">
                <a:effectLst/>
                <a:latin typeface="Open Sans" panose="020B0606030504020204" pitchFamily="34" charset="0"/>
              </a:rPr>
              <a:t> by </a:t>
            </a:r>
            <a:r>
              <a:rPr lang="en-US" b="0" i="0" dirty="0" err="1">
                <a:effectLst/>
                <a:latin typeface="Open Sans" panose="020B0606030504020204" pitchFamily="34" charset="0"/>
              </a:rPr>
              <a:t>analysing</a:t>
            </a:r>
            <a:r>
              <a:rPr lang="en-US" b="0" i="0" dirty="0">
                <a:effectLst/>
                <a:latin typeface="Open Sans" panose="020B0606030504020204" pitchFamily="34" charset="0"/>
              </a:rPr>
              <a:t> the demand and supply in international trade and shipping, ship economics, and the economics of specialized shipping markets.</a:t>
            </a:r>
          </a:p>
          <a:p>
            <a:pPr marL="285750" indent="-285750" algn="just">
              <a:buFont typeface="Wingdings" panose="05000000000000000000" pitchFamily="2" charset="2"/>
              <a:buChar char="Ø"/>
            </a:pPr>
            <a:endParaRPr lang="en-US" b="0" i="0" dirty="0">
              <a:effectLst/>
              <a:latin typeface="Open Sans" panose="020B0606030504020204" pitchFamily="34" charset="0"/>
            </a:endParaRPr>
          </a:p>
          <a:p>
            <a:pPr marL="285750" indent="-285750" algn="just">
              <a:buFont typeface="Wingdings" panose="05000000000000000000" pitchFamily="2" charset="2"/>
              <a:buChar char="Ø"/>
            </a:pPr>
            <a:r>
              <a:rPr lang="en-US" b="1" i="0" dirty="0">
                <a:effectLst/>
                <a:latin typeface="Open Sans" panose="020B0606030504020204" pitchFamily="34" charset="0"/>
              </a:rPr>
              <a:t>Human resource practices</a:t>
            </a:r>
            <a:r>
              <a:rPr lang="en-US" b="0" i="0" dirty="0">
                <a:effectLst/>
                <a:latin typeface="Open Sans" panose="020B0606030504020204" pitchFamily="34" charset="0"/>
              </a:rPr>
              <a:t> in crew management and in particular leadership and team building, training, retention, safety and quality standards and performance management of the seafarers.</a:t>
            </a:r>
          </a:p>
          <a:p>
            <a:pPr marL="285750" indent="-285750" algn="just">
              <a:buFont typeface="Wingdings" panose="05000000000000000000" pitchFamily="2" charset="2"/>
              <a:buChar char="Ø"/>
            </a:pPr>
            <a:endParaRPr lang="en-US" b="0" i="0" dirty="0">
              <a:effectLst/>
              <a:latin typeface="Open Sans" panose="020B0606030504020204" pitchFamily="34" charset="0"/>
            </a:endParaRPr>
          </a:p>
          <a:p>
            <a:pPr marL="285750" indent="-285750" algn="just">
              <a:buFont typeface="Wingdings" panose="05000000000000000000" pitchFamily="2" charset="2"/>
              <a:buChar char="Ø"/>
            </a:pPr>
            <a:r>
              <a:rPr lang="en-US" b="1" i="0" dirty="0">
                <a:effectLst/>
                <a:latin typeface="Open Sans" panose="020B0606030504020204" pitchFamily="34" charset="0"/>
              </a:rPr>
              <a:t>Ship Operations performance</a:t>
            </a:r>
            <a:r>
              <a:rPr lang="en-US" b="0" i="0" dirty="0">
                <a:effectLst/>
                <a:latin typeface="Open Sans" panose="020B0606030504020204" pitchFamily="34" charset="0"/>
              </a:rPr>
              <a:t> and optimization through models &amp; techniques for effective ship operations management and data analytics for improving shipping operation efficiencies</a:t>
            </a:r>
          </a:p>
          <a:p>
            <a:pPr marL="285750" indent="-285750" algn="just">
              <a:buFont typeface="Wingdings" panose="05000000000000000000" pitchFamily="2" charset="2"/>
              <a:buChar char="Ø"/>
            </a:pPr>
            <a:endParaRPr lang="en-US" b="0" i="0" dirty="0">
              <a:effectLst/>
              <a:latin typeface="Open Sans" panose="020B0606030504020204" pitchFamily="34" charset="0"/>
            </a:endParaRPr>
          </a:p>
          <a:p>
            <a:pPr marL="285750" indent="-285750" algn="just">
              <a:buFont typeface="Wingdings" panose="05000000000000000000" pitchFamily="2" charset="2"/>
              <a:buChar char="Ø"/>
            </a:pPr>
            <a:r>
              <a:rPr lang="en-US" b="1" i="0" dirty="0">
                <a:effectLst/>
                <a:latin typeface="Open Sans" panose="020B0606030504020204" pitchFamily="34" charset="0"/>
              </a:rPr>
              <a:t>Charter markets, chartering practice and charter party analysis</a:t>
            </a:r>
            <a:r>
              <a:rPr lang="en-US" b="0" i="0" dirty="0">
                <a:effectLst/>
                <a:latin typeface="Open Sans" panose="020B0606030504020204" pitchFamily="34" charset="0"/>
              </a:rPr>
              <a:t> in dry cargo and tanker shipping, and how to </a:t>
            </a:r>
            <a:r>
              <a:rPr lang="en-US" b="0" i="0" dirty="0" err="1">
                <a:effectLst/>
                <a:latin typeface="Open Sans" panose="020B0606030504020204" pitchFamily="34" charset="0"/>
              </a:rPr>
              <a:t>analyse</a:t>
            </a:r>
            <a:r>
              <a:rPr lang="en-US" b="0" i="0" dirty="0">
                <a:effectLst/>
                <a:latin typeface="Open Sans" panose="020B0606030504020204" pitchFamily="34" charset="0"/>
              </a:rPr>
              <a:t> the terms &amp; conditions, responsibilities &amp; accountabilities in charter party contracts.</a:t>
            </a:r>
          </a:p>
          <a:p>
            <a:pPr marL="285750" indent="-285750" algn="just">
              <a:buFont typeface="Wingdings" panose="05000000000000000000" pitchFamily="2" charset="2"/>
              <a:buChar char="Ø"/>
            </a:pPr>
            <a:r>
              <a:rPr lang="en-US" b="0" i="0" dirty="0">
                <a:effectLst/>
                <a:latin typeface="Open Sans" panose="020B0606030504020204" pitchFamily="34" charset="0"/>
              </a:rPr>
              <a:t>protection</a:t>
            </a:r>
          </a:p>
        </p:txBody>
      </p:sp>
    </p:spTree>
    <p:extLst>
      <p:ext uri="{BB962C8B-B14F-4D97-AF65-F5344CB8AC3E}">
        <p14:creationId xmlns:p14="http://schemas.microsoft.com/office/powerpoint/2010/main" val="188893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C9DE91A3-876F-C0B6-546B-33FF55176F00}"/>
              </a:ext>
            </a:extLst>
          </p:cNvPr>
          <p:cNvSpPr txBox="1"/>
          <p:nvPr/>
        </p:nvSpPr>
        <p:spPr>
          <a:xfrm>
            <a:off x="231099" y="141528"/>
            <a:ext cx="6098344" cy="646331"/>
          </a:xfrm>
          <a:prstGeom prst="rect">
            <a:avLst/>
          </a:prstGeom>
          <a:noFill/>
        </p:spPr>
        <p:txBody>
          <a:bodyPr wrap="square">
            <a:spAutoFit/>
          </a:bodyPr>
          <a:lstStyle/>
          <a:p>
            <a:r>
              <a:rPr lang="en-IN" sz="3600" b="1" u="sng" dirty="0">
                <a:solidFill>
                  <a:srgbClr val="002060"/>
                </a:solidFill>
              </a:rPr>
              <a:t>Curriculum</a:t>
            </a:r>
          </a:p>
        </p:txBody>
      </p:sp>
      <p:pic>
        <p:nvPicPr>
          <p:cNvPr id="2" name="Picture 1">
            <a:extLst>
              <a:ext uri="{FF2B5EF4-FFF2-40B4-BE49-F238E27FC236}">
                <a16:creationId xmlns:a16="http://schemas.microsoft.com/office/drawing/2014/main" id="{03DBB86F-AB74-2E55-CB82-3D13C4C7E1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
        <p:nvSpPr>
          <p:cNvPr id="8" name="TextBox 7">
            <a:extLst>
              <a:ext uri="{FF2B5EF4-FFF2-40B4-BE49-F238E27FC236}">
                <a16:creationId xmlns:a16="http://schemas.microsoft.com/office/drawing/2014/main" id="{75404DEA-D1BE-6841-B90C-C3C895B1159E}"/>
              </a:ext>
            </a:extLst>
          </p:cNvPr>
          <p:cNvSpPr txBox="1"/>
          <p:nvPr/>
        </p:nvSpPr>
        <p:spPr>
          <a:xfrm>
            <a:off x="0" y="1017708"/>
            <a:ext cx="10129601" cy="3693319"/>
          </a:xfrm>
          <a:prstGeom prst="rect">
            <a:avLst/>
          </a:prstGeom>
          <a:noFill/>
        </p:spPr>
        <p:txBody>
          <a:bodyPr wrap="square">
            <a:spAutoFit/>
          </a:bodyPr>
          <a:lstStyle/>
          <a:p>
            <a:pPr marL="285750" indent="-285750" algn="l">
              <a:buFont typeface="Wingdings" panose="05000000000000000000" pitchFamily="2" charset="2"/>
              <a:buChar char="Ø"/>
            </a:pPr>
            <a:r>
              <a:rPr lang="en-US" b="1" i="0" dirty="0">
                <a:effectLst/>
                <a:latin typeface="Open Sans" panose="020B0606030504020204" pitchFamily="34" charset="0"/>
              </a:rPr>
              <a:t>The legal issues arising from the transportation of goods by sea</a:t>
            </a:r>
            <a:r>
              <a:rPr lang="en-US" b="0" i="0" dirty="0">
                <a:effectLst/>
                <a:latin typeface="Open Sans" panose="020B0606030504020204" pitchFamily="34" charset="0"/>
              </a:rPr>
              <a:t>, and the principles governing contracts of the carriage of goods by sea and maritime insurance.</a:t>
            </a:r>
          </a:p>
          <a:p>
            <a:pPr marL="285750" indent="-285750" algn="l">
              <a:buFont typeface="Wingdings" panose="05000000000000000000" pitchFamily="2" charset="2"/>
              <a:buChar char="Ø"/>
            </a:pPr>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1" i="0" dirty="0">
                <a:effectLst/>
                <a:latin typeface="Open Sans" panose="020B0606030504020204" pitchFamily="34" charset="0"/>
              </a:rPr>
              <a:t>Port economics and logistics</a:t>
            </a:r>
            <a:r>
              <a:rPr lang="en-US" b="0" i="0" dirty="0">
                <a:effectLst/>
                <a:latin typeface="Open Sans" panose="020B0606030504020204" pitchFamily="34" charset="0"/>
              </a:rPr>
              <a:t> pertaining to the port development, operation, efficiency and governance, as well as logistics and the integration of ports and terminals in global supply chains.</a:t>
            </a:r>
          </a:p>
          <a:p>
            <a:pPr marL="285750" indent="-285750" algn="l">
              <a:buFont typeface="Wingdings" panose="05000000000000000000" pitchFamily="2" charset="2"/>
              <a:buChar char="Ø"/>
            </a:pPr>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1" i="0" dirty="0">
                <a:effectLst/>
                <a:latin typeface="Open Sans" panose="020B0606030504020204" pitchFamily="34" charset="0"/>
              </a:rPr>
              <a:t>Financing of shipping operations and the management of risk</a:t>
            </a:r>
            <a:r>
              <a:rPr lang="en-US" b="0" i="0" dirty="0">
                <a:effectLst/>
                <a:latin typeface="Open Sans" panose="020B0606030504020204" pitchFamily="34" charset="0"/>
              </a:rPr>
              <a:t> in the shipping industry, including the financial performance of shipping firms and shipping-risk management tools, such as shipping derivatives</a:t>
            </a:r>
          </a:p>
          <a:p>
            <a:pPr marL="285750" indent="-285750" algn="l">
              <a:buFont typeface="Wingdings" panose="05000000000000000000" pitchFamily="2" charset="2"/>
              <a:buChar char="Ø"/>
            </a:pPr>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1" i="0" dirty="0">
                <a:effectLst/>
                <a:latin typeface="Open Sans" panose="020B0606030504020204" pitchFamily="34" charset="0"/>
              </a:rPr>
              <a:t>Environmental protection and safety</a:t>
            </a:r>
            <a:r>
              <a:rPr lang="en-US" b="0" i="0" dirty="0">
                <a:effectLst/>
                <a:latin typeface="Open Sans" panose="020B0606030504020204" pitchFamily="34" charset="0"/>
              </a:rPr>
              <a:t> in the shipping industry and in particular, how management uses key performance indicators to monitor safety and environmental </a:t>
            </a:r>
            <a:endParaRPr lang="en-IN" dirty="0"/>
          </a:p>
        </p:txBody>
      </p:sp>
    </p:spTree>
    <p:extLst>
      <p:ext uri="{BB962C8B-B14F-4D97-AF65-F5344CB8AC3E}">
        <p14:creationId xmlns:p14="http://schemas.microsoft.com/office/powerpoint/2010/main" val="371549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D24C420B-B0FF-E3D1-3F3B-477BB663F6CD}"/>
              </a:ext>
            </a:extLst>
          </p:cNvPr>
          <p:cNvSpPr txBox="1"/>
          <p:nvPr/>
        </p:nvSpPr>
        <p:spPr>
          <a:xfrm>
            <a:off x="231099" y="251845"/>
            <a:ext cx="9424181" cy="646331"/>
          </a:xfrm>
          <a:prstGeom prst="rect">
            <a:avLst/>
          </a:prstGeom>
          <a:noFill/>
        </p:spPr>
        <p:txBody>
          <a:bodyPr wrap="square">
            <a:spAutoFit/>
          </a:bodyPr>
          <a:lstStyle/>
          <a:p>
            <a:r>
              <a:rPr lang="en-US" sz="3600" b="1" dirty="0">
                <a:solidFill>
                  <a:srgbClr val="002060"/>
                </a:solidFill>
                <a:latin typeface="Arial" panose="020B0604020202020204" pitchFamily="34" charset="0"/>
                <a:cs typeface="Arial" panose="020B0604020202020204" pitchFamily="34" charset="0"/>
              </a:rPr>
              <a:t>Why this Course/Benefits of the course</a:t>
            </a:r>
            <a:r>
              <a:rPr lang="en-IN" sz="3600" b="1" dirty="0">
                <a:solidFill>
                  <a:srgbClr val="002060"/>
                </a:solidFill>
                <a:latin typeface="Arial" panose="020B0604020202020204" pitchFamily="34" charset="0"/>
                <a:cs typeface="Arial" panose="020B0604020202020204" pitchFamily="34" charset="0"/>
              </a:rPr>
              <a:t>:-</a:t>
            </a:r>
            <a:endParaRPr lang="en-IN" sz="3600" dirty="0">
              <a:solidFill>
                <a:srgbClr val="00206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2733E08-2660-7F4B-E27C-2ED3FC73647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
        <p:nvSpPr>
          <p:cNvPr id="20" name="TextBox 19">
            <a:extLst>
              <a:ext uri="{FF2B5EF4-FFF2-40B4-BE49-F238E27FC236}">
                <a16:creationId xmlns:a16="http://schemas.microsoft.com/office/drawing/2014/main" id="{D56DD057-AF62-85E2-4524-EA7DEE6D9481}"/>
              </a:ext>
            </a:extLst>
          </p:cNvPr>
          <p:cNvSpPr txBox="1"/>
          <p:nvPr/>
        </p:nvSpPr>
        <p:spPr>
          <a:xfrm>
            <a:off x="320934" y="1185222"/>
            <a:ext cx="9244510" cy="4247317"/>
          </a:xfrm>
          <a:prstGeom prst="rect">
            <a:avLst/>
          </a:prstGeom>
          <a:noFill/>
        </p:spPr>
        <p:txBody>
          <a:bodyPr wrap="square">
            <a:spAutoFit/>
          </a:bodyPr>
          <a:lstStyle/>
          <a:p>
            <a:pPr algn="l"/>
            <a:r>
              <a:rPr lang="en-US" b="0" i="0" dirty="0">
                <a:effectLst/>
                <a:latin typeface="Open Sans" panose="020B0606030504020204" pitchFamily="34" charset="0"/>
              </a:rPr>
              <a:t>The MSc in Shipping Operations &amp; Management aims to equip students and shipping professionals with the knowledge, management skills and competencies required to pursue or enhance a successful career in shipping operations, and maritime management including maritime logistics.</a:t>
            </a:r>
          </a:p>
          <a:p>
            <a:pPr algn="l"/>
            <a:endParaRPr lang="en-US" b="0" i="0" dirty="0">
              <a:effectLst/>
              <a:latin typeface="Open Sans" panose="020B0606030504020204" pitchFamily="34" charset="0"/>
            </a:endParaRPr>
          </a:p>
          <a:p>
            <a:pPr algn="l"/>
            <a:r>
              <a:rPr lang="en-US" b="1" i="0" dirty="0">
                <a:effectLst/>
                <a:latin typeface="Open Sans" panose="020B0606030504020204" pitchFamily="34" charset="0"/>
              </a:rPr>
              <a:t>The objectives of the course include:</a:t>
            </a:r>
          </a:p>
          <a:p>
            <a:pPr algn="l"/>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0" i="0" dirty="0">
                <a:effectLst/>
                <a:latin typeface="Open Sans" panose="020B0606030504020204" pitchFamily="34" charset="0"/>
              </a:rPr>
              <a:t>To develop comprehensive knowledge in shipping using interdisciplinary insights.</a:t>
            </a:r>
          </a:p>
          <a:p>
            <a:pPr marL="285750" indent="-285750" algn="l">
              <a:buFont typeface="Wingdings" panose="05000000000000000000" pitchFamily="2" charset="2"/>
              <a:buChar char="Ø"/>
            </a:pPr>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0" i="0" dirty="0">
                <a:effectLst/>
                <a:latin typeface="Open Sans" panose="020B0606030504020204" pitchFamily="34" charset="0"/>
              </a:rPr>
              <a:t>To provide a global understanding of shipping and the maritime industry and to enable participants to apply the advanced knowledge gained to shipping operations and ship management</a:t>
            </a:r>
          </a:p>
          <a:p>
            <a:pPr marL="285750" indent="-285750" algn="l">
              <a:buFont typeface="Wingdings" panose="05000000000000000000" pitchFamily="2" charset="2"/>
              <a:buChar char="Ø"/>
            </a:pPr>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0" i="0" dirty="0">
                <a:effectLst/>
                <a:latin typeface="Open Sans" panose="020B0606030504020204" pitchFamily="34" charset="0"/>
              </a:rPr>
              <a:t>To develop the expertise and professional outlook required to foster a successful career in international shipping and maritime logistics.</a:t>
            </a:r>
          </a:p>
        </p:txBody>
      </p:sp>
    </p:spTree>
    <p:extLst>
      <p:ext uri="{BB962C8B-B14F-4D97-AF65-F5344CB8AC3E}">
        <p14:creationId xmlns:p14="http://schemas.microsoft.com/office/powerpoint/2010/main" val="371458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D24C420B-B0FF-E3D1-3F3B-477BB663F6CD}"/>
              </a:ext>
            </a:extLst>
          </p:cNvPr>
          <p:cNvSpPr txBox="1"/>
          <p:nvPr/>
        </p:nvSpPr>
        <p:spPr>
          <a:xfrm>
            <a:off x="462199" y="524655"/>
            <a:ext cx="7922146" cy="646331"/>
          </a:xfrm>
          <a:prstGeom prst="rect">
            <a:avLst/>
          </a:prstGeom>
          <a:noFill/>
        </p:spPr>
        <p:txBody>
          <a:bodyPr wrap="square">
            <a:spAutoFit/>
          </a:bodyPr>
          <a:lstStyle/>
          <a:p>
            <a:r>
              <a:rPr lang="en-IN" sz="3600" b="1" u="sng" dirty="0">
                <a:solidFill>
                  <a:srgbClr val="002060"/>
                </a:solidFill>
                <a:latin typeface="Arial" panose="020B0604020202020204" pitchFamily="34" charset="0"/>
                <a:cs typeface="Arial" panose="020B0604020202020204" pitchFamily="34" charset="0"/>
              </a:rPr>
              <a:t>Placements/Career Prospects:-</a:t>
            </a:r>
          </a:p>
        </p:txBody>
      </p:sp>
      <p:sp>
        <p:nvSpPr>
          <p:cNvPr id="24" name="TextBox 23">
            <a:extLst>
              <a:ext uri="{FF2B5EF4-FFF2-40B4-BE49-F238E27FC236}">
                <a16:creationId xmlns:a16="http://schemas.microsoft.com/office/drawing/2014/main" id="{53B65D40-D435-7A6D-683E-2C13CB95AA5E}"/>
              </a:ext>
            </a:extLst>
          </p:cNvPr>
          <p:cNvSpPr txBox="1"/>
          <p:nvPr/>
        </p:nvSpPr>
        <p:spPr>
          <a:xfrm>
            <a:off x="804396" y="3632635"/>
            <a:ext cx="6093500" cy="369332"/>
          </a:xfrm>
          <a:prstGeom prst="rect">
            <a:avLst/>
          </a:prstGeom>
          <a:noFill/>
        </p:spPr>
        <p:txBody>
          <a:bodyPr wrap="square">
            <a:spAutoFit/>
          </a:bodyPr>
          <a:lstStyle/>
          <a:p>
            <a:endParaRPr lang="en-IN" dirty="0"/>
          </a:p>
        </p:txBody>
      </p:sp>
      <p:pic>
        <p:nvPicPr>
          <p:cNvPr id="2" name="Picture 1">
            <a:extLst>
              <a:ext uri="{FF2B5EF4-FFF2-40B4-BE49-F238E27FC236}">
                <a16:creationId xmlns:a16="http://schemas.microsoft.com/office/drawing/2014/main" id="{1382A774-6BCD-9B03-9101-877E224F6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
        <p:nvSpPr>
          <p:cNvPr id="11" name="TextBox 10">
            <a:extLst>
              <a:ext uri="{FF2B5EF4-FFF2-40B4-BE49-F238E27FC236}">
                <a16:creationId xmlns:a16="http://schemas.microsoft.com/office/drawing/2014/main" id="{B04764DD-E62C-813A-6D41-F9FA9C30F16B}"/>
              </a:ext>
            </a:extLst>
          </p:cNvPr>
          <p:cNvSpPr txBox="1"/>
          <p:nvPr/>
        </p:nvSpPr>
        <p:spPr>
          <a:xfrm>
            <a:off x="244792" y="1370477"/>
            <a:ext cx="10069101" cy="4524315"/>
          </a:xfrm>
          <a:prstGeom prst="rect">
            <a:avLst/>
          </a:prstGeom>
          <a:noFill/>
        </p:spPr>
        <p:txBody>
          <a:bodyPr wrap="square">
            <a:spAutoFit/>
          </a:bodyPr>
          <a:lstStyle/>
          <a:p>
            <a:pPr algn="l"/>
            <a:r>
              <a:rPr lang="en-US" b="0" i="0" dirty="0">
                <a:effectLst/>
                <a:latin typeface="Open Sans" panose="020B0606030504020204" pitchFamily="34" charset="0"/>
              </a:rPr>
              <a:t>The graduates of the program have great potential for local and international careers in international shipping and maritime logistics.</a:t>
            </a:r>
          </a:p>
          <a:p>
            <a:pPr algn="l"/>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0" i="0" dirty="0">
                <a:effectLst/>
                <a:latin typeface="Open Sans" panose="020B0606030504020204" pitchFamily="34" charset="0"/>
              </a:rPr>
              <a:t>It is envisaged that a significant part of the students enrolled in the program will be already employed in the maritime industry and will be seeking to enhance their career prospects, skills and knowledge by enrolling on the on-line degree.</a:t>
            </a:r>
          </a:p>
          <a:p>
            <a:pPr marL="285750" indent="-285750" algn="l">
              <a:buFont typeface="Wingdings" panose="05000000000000000000" pitchFamily="2" charset="2"/>
              <a:buChar char="Ø"/>
            </a:pPr>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0" i="0" dirty="0">
                <a:effectLst/>
                <a:latin typeface="Open Sans" panose="020B0606030504020204" pitchFamily="34" charset="0"/>
              </a:rPr>
              <a:t>Cyprus-based participants will have the opportunity for employment locally in the numerous shipping and ship management companies as Cyprus is regarded among the top three global ship management </a:t>
            </a:r>
            <a:r>
              <a:rPr lang="en-US" b="0" i="0" dirty="0" err="1">
                <a:effectLst/>
                <a:latin typeface="Open Sans" panose="020B0606030504020204" pitchFamily="34" charset="0"/>
              </a:rPr>
              <a:t>centres</a:t>
            </a:r>
            <a:r>
              <a:rPr lang="en-US" b="0" i="0" dirty="0">
                <a:effectLst/>
                <a:latin typeface="Open Sans" panose="020B0606030504020204" pitchFamily="34" charset="0"/>
              </a:rPr>
              <a:t>. Employability prospects are great as hundreds of skilled and educated graduates are employed locally every year, the ship management companies rightly regarded as among the best employers on the island.</a:t>
            </a:r>
          </a:p>
          <a:p>
            <a:pPr marL="285750" indent="-285750" algn="l">
              <a:buFont typeface="Wingdings" panose="05000000000000000000" pitchFamily="2" charset="2"/>
              <a:buChar char="Ø"/>
            </a:pPr>
            <a:endParaRPr lang="en-US" b="0" i="0" dirty="0">
              <a:effectLst/>
              <a:latin typeface="Open Sans" panose="020B0606030504020204" pitchFamily="34" charset="0"/>
            </a:endParaRPr>
          </a:p>
          <a:p>
            <a:pPr marL="285750" indent="-285750" algn="l">
              <a:buFont typeface="Wingdings" panose="05000000000000000000" pitchFamily="2" charset="2"/>
              <a:buChar char="Ø"/>
            </a:pPr>
            <a:r>
              <a:rPr lang="en-US" b="0" i="0" dirty="0">
                <a:effectLst/>
                <a:latin typeface="Open Sans" panose="020B0606030504020204" pitchFamily="34" charset="0"/>
              </a:rPr>
              <a:t>Greece-based participants will have the opportunity to be employed in the number one ship-owning nation of the world in addition to the option of pursuing an international career.</a:t>
            </a:r>
          </a:p>
        </p:txBody>
      </p:sp>
    </p:spTree>
    <p:extLst>
      <p:ext uri="{BB962C8B-B14F-4D97-AF65-F5344CB8AC3E}">
        <p14:creationId xmlns:p14="http://schemas.microsoft.com/office/powerpoint/2010/main" val="93615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D24C420B-B0FF-E3D1-3F3B-477BB663F6CD}"/>
              </a:ext>
            </a:extLst>
          </p:cNvPr>
          <p:cNvSpPr txBox="1"/>
          <p:nvPr/>
        </p:nvSpPr>
        <p:spPr>
          <a:xfrm>
            <a:off x="462199" y="524655"/>
            <a:ext cx="7922146" cy="646331"/>
          </a:xfrm>
          <a:prstGeom prst="rect">
            <a:avLst/>
          </a:prstGeom>
          <a:noFill/>
        </p:spPr>
        <p:txBody>
          <a:bodyPr wrap="square">
            <a:spAutoFit/>
          </a:bodyPr>
          <a:lstStyle/>
          <a:p>
            <a:r>
              <a:rPr lang="en-IN" sz="3600" b="1" dirty="0">
                <a:solidFill>
                  <a:schemeClr val="accent1"/>
                </a:solidFill>
                <a:latin typeface="Arial" panose="020B0604020202020204" pitchFamily="34" charset="0"/>
                <a:cs typeface="Arial" panose="020B0604020202020204" pitchFamily="34" charset="0"/>
              </a:rPr>
              <a:t>Application Requirements</a:t>
            </a:r>
            <a:endParaRPr lang="en-IN" sz="3600" dirty="0">
              <a:solidFill>
                <a:schemeClr val="accent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4C0505D-CD65-77A0-F6D7-E0E3E04760B0}"/>
              </a:ext>
            </a:extLst>
          </p:cNvPr>
          <p:cNvSpPr txBox="1"/>
          <p:nvPr/>
        </p:nvSpPr>
        <p:spPr>
          <a:xfrm>
            <a:off x="462199" y="1407440"/>
            <a:ext cx="9539930" cy="1754326"/>
          </a:xfrm>
          <a:prstGeom prst="rect">
            <a:avLst/>
          </a:prstGeom>
          <a:noFill/>
        </p:spPr>
        <p:txBody>
          <a:bodyPr wrap="square">
            <a:spAutoFit/>
          </a:bodyPr>
          <a:lstStyle/>
          <a:p>
            <a:r>
              <a:rPr lang="en-IN" sz="2400" b="1" i="0" u="none" strike="noStrike" baseline="0" dirty="0">
                <a:latin typeface="Source Sans Pro Semibold" panose="020B0603030403020204" pitchFamily="34" charset="0"/>
              </a:rPr>
              <a:t>Eligibility requirements:</a:t>
            </a:r>
          </a:p>
          <a:p>
            <a:endParaRPr lang="en-IN" sz="2400" b="0" i="0" u="none" strike="noStrike" baseline="0" dirty="0">
              <a:latin typeface="Source Sans Pro Semibold" panose="020B0603030403020204" pitchFamily="34" charset="0"/>
            </a:endParaRPr>
          </a:p>
          <a:p>
            <a:pPr marL="342900" indent="-342900" algn="l">
              <a:buFont typeface="Wingdings" panose="05000000000000000000" pitchFamily="2" charset="2"/>
              <a:buChar char="Ø"/>
            </a:pPr>
            <a:r>
              <a:rPr lang="en-US" sz="2000" b="0" i="0" dirty="0">
                <a:effectLst/>
                <a:latin typeface="Open Sans" panose="020B0606030504020204" pitchFamily="34" charset="0"/>
              </a:rPr>
              <a:t>To graduate, students are required to successfully complete the </a:t>
            </a:r>
            <a:r>
              <a:rPr lang="en-US" sz="2000" b="0" i="0" dirty="0" err="1">
                <a:effectLst/>
                <a:latin typeface="Open Sans" panose="020B0606030504020204" pitchFamily="34" charset="0"/>
              </a:rPr>
              <a:t>programme’s</a:t>
            </a:r>
            <a:r>
              <a:rPr lang="en-US" sz="2000" b="0" i="0" dirty="0">
                <a:effectLst/>
                <a:latin typeface="Open Sans" panose="020B0606030504020204" pitchFamily="34" charset="0"/>
              </a:rPr>
              <a:t> 9 core modules, (10 ECTS credits each), for </a:t>
            </a:r>
            <a:r>
              <a:rPr lang="en-US" sz="2000" b="1" i="0" dirty="0">
                <a:effectLst/>
                <a:latin typeface="Open Sans" panose="020B0606030504020204" pitchFamily="34" charset="0"/>
              </a:rPr>
              <a:t>a total of 90 ECTS credits</a:t>
            </a:r>
            <a:endParaRPr lang="en-US" sz="2000" b="0" i="0" dirty="0">
              <a:effectLst/>
              <a:latin typeface="Open Sans" panose="020B0606030504020204" pitchFamily="34" charset="0"/>
            </a:endParaRPr>
          </a:p>
        </p:txBody>
      </p:sp>
      <p:sp>
        <p:nvSpPr>
          <p:cNvPr id="28" name="TextBox 27">
            <a:extLst>
              <a:ext uri="{FF2B5EF4-FFF2-40B4-BE49-F238E27FC236}">
                <a16:creationId xmlns:a16="http://schemas.microsoft.com/office/drawing/2014/main" id="{8E0E52ED-C628-69C9-52E5-B6E11096CA59}"/>
              </a:ext>
            </a:extLst>
          </p:cNvPr>
          <p:cNvSpPr txBox="1"/>
          <p:nvPr/>
        </p:nvSpPr>
        <p:spPr>
          <a:xfrm>
            <a:off x="215859" y="3696235"/>
            <a:ext cx="10144841" cy="400110"/>
          </a:xfrm>
          <a:prstGeom prst="rect">
            <a:avLst/>
          </a:prstGeom>
          <a:noFill/>
        </p:spPr>
        <p:txBody>
          <a:bodyPr wrap="square">
            <a:spAutoFit/>
          </a:bodyPr>
          <a:lstStyle/>
          <a:p>
            <a:r>
              <a:rPr lang="en-IN" sz="2000" b="1" i="0" u="none" strike="noStrike" baseline="0" dirty="0">
                <a:solidFill>
                  <a:srgbClr val="000000"/>
                </a:solidFill>
              </a:rPr>
              <a:t>How To Apply </a:t>
            </a:r>
            <a:r>
              <a:rPr lang="en-IN" sz="2000" b="0" i="0" u="none" strike="noStrike" baseline="0" dirty="0">
                <a:solidFill>
                  <a:srgbClr val="000000"/>
                </a:solidFill>
              </a:rPr>
              <a:t>– </a:t>
            </a:r>
            <a:r>
              <a:rPr lang="en-IN" sz="2000" i="0" u="none" strike="noStrike" baseline="0" dirty="0">
                <a:solidFill>
                  <a:srgbClr val="000000"/>
                </a:solidFill>
              </a:rPr>
              <a:t>You can connect with us at </a:t>
            </a:r>
            <a:r>
              <a:rPr lang="en-IN" sz="2000" b="1" i="0" u="none" strike="noStrike" baseline="0" dirty="0">
                <a:solidFill>
                  <a:srgbClr val="000000"/>
                </a:solidFill>
                <a:hlinkClick r:id="rId3"/>
              </a:rPr>
              <a:t>education@sea</a:t>
            </a:r>
            <a:r>
              <a:rPr lang="en-IN" sz="2000" b="1" dirty="0">
                <a:solidFill>
                  <a:srgbClr val="000000"/>
                </a:solidFill>
                <a:hlinkClick r:id="rId3"/>
              </a:rPr>
              <a:t>andbeyond.com</a:t>
            </a:r>
            <a:r>
              <a:rPr lang="en-IN" sz="2000" b="1" dirty="0">
                <a:solidFill>
                  <a:srgbClr val="000000"/>
                </a:solidFill>
              </a:rPr>
              <a:t> </a:t>
            </a:r>
            <a:r>
              <a:rPr lang="en-IN" sz="2000" dirty="0">
                <a:solidFill>
                  <a:srgbClr val="000000"/>
                </a:solidFill>
              </a:rPr>
              <a:t>or</a:t>
            </a:r>
            <a:r>
              <a:rPr lang="en-IN" sz="2000" b="1" dirty="0">
                <a:solidFill>
                  <a:srgbClr val="000000"/>
                </a:solidFill>
              </a:rPr>
              <a:t> </a:t>
            </a:r>
            <a:r>
              <a:rPr lang="en-IN" sz="2000" b="1" u="sng" dirty="0">
                <a:solidFill>
                  <a:schemeClr val="accent1"/>
                </a:solidFill>
              </a:rPr>
              <a:t>+91 89761 24339</a:t>
            </a:r>
            <a:endParaRPr lang="en-IN" sz="2000" b="1" i="0" u="sng" strike="noStrike" baseline="0" dirty="0">
              <a:solidFill>
                <a:schemeClr val="accent1"/>
              </a:solidFill>
            </a:endParaRPr>
          </a:p>
        </p:txBody>
      </p:sp>
      <p:pic>
        <p:nvPicPr>
          <p:cNvPr id="2" name="Picture 1">
            <a:extLst>
              <a:ext uri="{FF2B5EF4-FFF2-40B4-BE49-F238E27FC236}">
                <a16:creationId xmlns:a16="http://schemas.microsoft.com/office/drawing/2014/main" id="{9A52018A-4236-0FD9-A7F3-8C0C56B083A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Tree>
    <p:extLst>
      <p:ext uri="{BB962C8B-B14F-4D97-AF65-F5344CB8AC3E}">
        <p14:creationId xmlns:p14="http://schemas.microsoft.com/office/powerpoint/2010/main" val="337379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D102F-3583-FE07-6E67-A9F01166A36B}"/>
              </a:ext>
            </a:extLst>
          </p:cNvPr>
          <p:cNvSpPr/>
          <p:nvPr/>
        </p:nvSpPr>
        <p:spPr>
          <a:xfrm>
            <a:off x="10822898" y="0"/>
            <a:ext cx="136910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52A3902-8157-356D-1E17-350A65366704}"/>
              </a:ext>
            </a:extLst>
          </p:cNvPr>
          <p:cNvSpPr/>
          <p:nvPr/>
        </p:nvSpPr>
        <p:spPr>
          <a:xfrm>
            <a:off x="10360700" y="0"/>
            <a:ext cx="46219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E32B3ED9-E059-9891-90D1-1E9E8E015257}"/>
              </a:ext>
            </a:extLst>
          </p:cNvPr>
          <p:cNvSpPr/>
          <p:nvPr/>
        </p:nvSpPr>
        <p:spPr>
          <a:xfrm>
            <a:off x="0" y="6333345"/>
            <a:ext cx="462199" cy="524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A18527-737D-93D8-A8F3-0E459B268453}"/>
              </a:ext>
            </a:extLst>
          </p:cNvPr>
          <p:cNvSpPr/>
          <p:nvPr/>
        </p:nvSpPr>
        <p:spPr>
          <a:xfrm>
            <a:off x="462199" y="6103496"/>
            <a:ext cx="219855" cy="2298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7">
            <a:extLst>
              <a:ext uri="{FF2B5EF4-FFF2-40B4-BE49-F238E27FC236}">
                <a16:creationId xmlns:a16="http://schemas.microsoft.com/office/drawing/2014/main" id="{55422ACC-A17D-1B05-2D32-15B84807F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154" y="0"/>
            <a:ext cx="2706447" cy="1753849"/>
          </a:xfrm>
          <a:prstGeom prst="rect">
            <a:avLst/>
          </a:prstGeom>
        </p:spPr>
      </p:pic>
      <p:sp>
        <p:nvSpPr>
          <p:cNvPr id="10" name="TextBox 9">
            <a:extLst>
              <a:ext uri="{FF2B5EF4-FFF2-40B4-BE49-F238E27FC236}">
                <a16:creationId xmlns:a16="http://schemas.microsoft.com/office/drawing/2014/main" id="{FBEC2401-4424-813D-562E-190ACB499903}"/>
              </a:ext>
            </a:extLst>
          </p:cNvPr>
          <p:cNvSpPr txBox="1"/>
          <p:nvPr/>
        </p:nvSpPr>
        <p:spPr>
          <a:xfrm>
            <a:off x="1974331" y="1753849"/>
            <a:ext cx="7094093" cy="369332"/>
          </a:xfrm>
          <a:prstGeom prst="rect">
            <a:avLst/>
          </a:prstGeom>
          <a:noFill/>
        </p:spPr>
        <p:txBody>
          <a:bodyPr wrap="square">
            <a:spAutoFit/>
          </a:bodyPr>
          <a:lstStyle/>
          <a:p>
            <a:pPr algn="ctr"/>
            <a:r>
              <a:rPr lang="en-IN" b="1" u="sng" dirty="0">
                <a:solidFill>
                  <a:srgbClr val="002060"/>
                </a:solidFill>
                <a:latin typeface="Arial" panose="020B0604020202020204" pitchFamily="34" charset="0"/>
                <a:cs typeface="Arial" panose="020B0604020202020204" pitchFamily="34" charset="0"/>
              </a:rPr>
              <a:t>Value Added Services Offered by Sea And Beyond</a:t>
            </a:r>
          </a:p>
        </p:txBody>
      </p:sp>
      <p:sp>
        <p:nvSpPr>
          <p:cNvPr id="14" name="TextBox 13">
            <a:extLst>
              <a:ext uri="{FF2B5EF4-FFF2-40B4-BE49-F238E27FC236}">
                <a16:creationId xmlns:a16="http://schemas.microsoft.com/office/drawing/2014/main" id="{749B7FE2-ECD2-140E-303E-0DCCF5095E99}"/>
              </a:ext>
            </a:extLst>
          </p:cNvPr>
          <p:cNvSpPr txBox="1"/>
          <p:nvPr/>
        </p:nvSpPr>
        <p:spPr>
          <a:xfrm>
            <a:off x="0" y="2183973"/>
            <a:ext cx="9909747" cy="3693319"/>
          </a:xfrm>
          <a:prstGeom prst="rect">
            <a:avLst/>
          </a:prstGeom>
          <a:noFill/>
        </p:spPr>
        <p:txBody>
          <a:bodyPr wrap="square">
            <a:spAutoFit/>
          </a:bodyPr>
          <a:lstStyle/>
          <a:p>
            <a:r>
              <a:rPr lang="en-US" b="1" dirty="0">
                <a:latin typeface="arial" panose="020B0604020202020204" pitchFamily="34" charset="0"/>
              </a:rPr>
              <a:t>Education Counselling - </a:t>
            </a:r>
          </a:p>
          <a:p>
            <a:r>
              <a:rPr lang="en-US" dirty="0">
                <a:latin typeface="arial" panose="020B0604020202020204" pitchFamily="34" charset="0"/>
              </a:rPr>
              <a:t>We</a:t>
            </a:r>
            <a:r>
              <a:rPr lang="en-US" b="0" i="0" dirty="0">
                <a:effectLst/>
                <a:latin typeface="arial" panose="020B0604020202020204" pitchFamily="34" charset="0"/>
              </a:rPr>
              <a:t> assist mariners in terms of course &amp; program selection, University Selection and what will be the best possible way to navigate your career.</a:t>
            </a:r>
          </a:p>
          <a:p>
            <a:endParaRPr lang="en-US" dirty="0">
              <a:latin typeface="arial" panose="020B0604020202020204" pitchFamily="34" charset="0"/>
            </a:endParaRPr>
          </a:p>
          <a:p>
            <a:r>
              <a:rPr lang="en-US" b="1" dirty="0">
                <a:latin typeface="arial" panose="020B0604020202020204" pitchFamily="34" charset="0"/>
              </a:rPr>
              <a:t>Visa Assistance -</a:t>
            </a:r>
            <a:br>
              <a:rPr lang="en-US" b="1" dirty="0">
                <a:latin typeface="arial" panose="020B0604020202020204" pitchFamily="34" charset="0"/>
              </a:rPr>
            </a:br>
            <a:r>
              <a:rPr lang="en-US" dirty="0">
                <a:latin typeface="arial" panose="020B0604020202020204" pitchFamily="34" charset="0"/>
              </a:rPr>
              <a:t>Immigration to the UK, Australia, Canada and EU. we will help you in getting your student Visa.</a:t>
            </a:r>
          </a:p>
          <a:p>
            <a:endParaRPr lang="en-US" dirty="0">
              <a:latin typeface="arial" panose="020B0604020202020204" pitchFamily="34" charset="0"/>
            </a:endParaRPr>
          </a:p>
          <a:p>
            <a:r>
              <a:rPr lang="en-US" b="1" dirty="0">
                <a:latin typeface="arial" panose="020B0604020202020204" pitchFamily="34" charset="0"/>
              </a:rPr>
              <a:t>Financial Assistance -</a:t>
            </a:r>
            <a:br>
              <a:rPr lang="en-US" dirty="0">
                <a:latin typeface="arial" panose="020B0604020202020204" pitchFamily="34" charset="0"/>
              </a:rPr>
            </a:br>
            <a:r>
              <a:rPr lang="en-US" dirty="0">
                <a:latin typeface="arial" panose="020B0604020202020204" pitchFamily="34" charset="0"/>
              </a:rPr>
              <a:t>We will help you in getting Financial assistance from Banks NBFC With the best interest rates in the market.</a:t>
            </a:r>
          </a:p>
          <a:p>
            <a:endParaRPr lang="en-US" dirty="0">
              <a:latin typeface="arial" panose="020B0604020202020204" pitchFamily="34" charset="0"/>
            </a:endParaRPr>
          </a:p>
          <a:p>
            <a:r>
              <a:rPr lang="en-US" b="1" dirty="0">
                <a:latin typeface="arial" panose="020B0604020202020204" pitchFamily="34" charset="0"/>
              </a:rPr>
              <a:t>Forex Remittance-</a:t>
            </a:r>
          </a:p>
          <a:p>
            <a:r>
              <a:rPr lang="en-US" dirty="0">
                <a:latin typeface="arial" panose="020B0604020202020204" pitchFamily="34" charset="0"/>
              </a:rPr>
              <a:t>We help you in remitting fees to Universities making this process hassle-free.</a:t>
            </a:r>
            <a:endParaRPr lang="en-IN" dirty="0"/>
          </a:p>
        </p:txBody>
      </p:sp>
      <p:pic>
        <p:nvPicPr>
          <p:cNvPr id="29" name="Picture 28" descr="img">
            <a:extLst>
              <a:ext uri="{FF2B5EF4-FFF2-40B4-BE49-F238E27FC236}">
                <a16:creationId xmlns:a16="http://schemas.microsoft.com/office/drawing/2014/main" id="{516EA911-6384-4B73-C3E8-9519040BF3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9844" y="6150980"/>
            <a:ext cx="7583066" cy="364729"/>
          </a:xfrm>
          <a:prstGeom prst="rect">
            <a:avLst/>
          </a:prstGeom>
          <a:noFill/>
        </p:spPr>
      </p:pic>
      <p:pic>
        <p:nvPicPr>
          <p:cNvPr id="2" name="Picture 1">
            <a:extLst>
              <a:ext uri="{FF2B5EF4-FFF2-40B4-BE49-F238E27FC236}">
                <a16:creationId xmlns:a16="http://schemas.microsoft.com/office/drawing/2014/main" id="{AC7C1E48-0E96-11B8-7F20-38D1B421B9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869705" y="44970"/>
            <a:ext cx="1322295" cy="742889"/>
          </a:xfrm>
          <a:prstGeom prst="rect">
            <a:avLst/>
          </a:prstGeom>
        </p:spPr>
      </p:pic>
    </p:spTree>
    <p:extLst>
      <p:ext uri="{BB962C8B-B14F-4D97-AF65-F5344CB8AC3E}">
        <p14:creationId xmlns:p14="http://schemas.microsoft.com/office/powerpoint/2010/main" val="1447631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824</Words>
  <Application>Microsoft Office PowerPoint</Application>
  <PresentationFormat>Widescreen</PresentationFormat>
  <Paragraphs>75</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Calibri Light</vt:lpstr>
      <vt:lpstr>Open Sans</vt:lpstr>
      <vt:lpstr>Source Sans Pro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rudragauravrana@gmail.com</dc:creator>
  <cp:lastModifiedBy>Rudra Rana</cp:lastModifiedBy>
  <cp:revision>9</cp:revision>
  <dcterms:created xsi:type="dcterms:W3CDTF">2022-10-12T10:24:13Z</dcterms:created>
  <dcterms:modified xsi:type="dcterms:W3CDTF">2024-06-12T05:34:11Z</dcterms:modified>
</cp:coreProperties>
</file>